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33935"/>
        </a:solidFill>
        <a:effectLst/>
        <a:uFillTx/>
        <a:latin typeface="HelveticaNeueLT Std"/>
        <a:ea typeface="HelveticaNeueLT Std"/>
        <a:cs typeface="HelveticaNeueLT Std"/>
        <a:sym typeface="HelveticaNeueLT St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33935"/>
        </a:solidFill>
        <a:effectLst/>
        <a:uFillTx/>
        <a:latin typeface="HelveticaNeueLT Std"/>
        <a:ea typeface="HelveticaNeueLT Std"/>
        <a:cs typeface="HelveticaNeueLT Std"/>
        <a:sym typeface="HelveticaNeueLT St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33935"/>
        </a:solidFill>
        <a:effectLst/>
        <a:uFillTx/>
        <a:latin typeface="HelveticaNeueLT Std"/>
        <a:ea typeface="HelveticaNeueLT Std"/>
        <a:cs typeface="HelveticaNeueLT Std"/>
        <a:sym typeface="HelveticaNeueLT St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33935"/>
        </a:solidFill>
        <a:effectLst/>
        <a:uFillTx/>
        <a:latin typeface="HelveticaNeueLT Std"/>
        <a:ea typeface="HelveticaNeueLT Std"/>
        <a:cs typeface="HelveticaNeueLT Std"/>
        <a:sym typeface="HelveticaNeueLT St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33935"/>
        </a:solidFill>
        <a:effectLst/>
        <a:uFillTx/>
        <a:latin typeface="HelveticaNeueLT Std"/>
        <a:ea typeface="HelveticaNeueLT Std"/>
        <a:cs typeface="HelveticaNeueLT Std"/>
        <a:sym typeface="HelveticaNeueLT Std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33935"/>
        </a:solidFill>
        <a:effectLst/>
        <a:uFillTx/>
        <a:latin typeface="HelveticaNeueLT Std"/>
        <a:ea typeface="HelveticaNeueLT Std"/>
        <a:cs typeface="HelveticaNeueLT Std"/>
        <a:sym typeface="HelveticaNeueLT Std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33935"/>
        </a:solidFill>
        <a:effectLst/>
        <a:uFillTx/>
        <a:latin typeface="HelveticaNeueLT Std"/>
        <a:ea typeface="HelveticaNeueLT Std"/>
        <a:cs typeface="HelveticaNeueLT Std"/>
        <a:sym typeface="HelveticaNeueLT Std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33935"/>
        </a:solidFill>
        <a:effectLst/>
        <a:uFillTx/>
        <a:latin typeface="HelveticaNeueLT Std"/>
        <a:ea typeface="HelveticaNeueLT Std"/>
        <a:cs typeface="HelveticaNeueLT Std"/>
        <a:sym typeface="HelveticaNeueLT Std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33935"/>
        </a:solidFill>
        <a:effectLst/>
        <a:uFillTx/>
        <a:latin typeface="HelveticaNeueLT Std"/>
        <a:ea typeface="HelveticaNeueLT Std"/>
        <a:cs typeface="HelveticaNeueLT Std"/>
        <a:sym typeface="HelveticaNeueLT St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NeueLT Std"/>
          <a:ea typeface="HelveticaNeueLT Std"/>
          <a:cs typeface="HelveticaNeueLT Std"/>
        </a:font>
        <a:srgbClr val="43393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DD"/>
          </a:solidFill>
        </a:fill>
      </a:tcStyle>
    </a:wholeTbl>
    <a:band2H>
      <a:tcTxStyle/>
      <a:tcStyle>
        <a:tcBdr/>
        <a:fill>
          <a:solidFill>
            <a:srgbClr val="E6F0EF"/>
          </a:solidFill>
        </a:fill>
      </a:tcStyle>
    </a:band2H>
    <a:firstCol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NeueLT Std"/>
          <a:ea typeface="HelveticaNeueLT Std"/>
          <a:cs typeface="HelveticaNeueLT Std"/>
        </a:font>
        <a:srgbClr val="43393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CED7"/>
          </a:solidFill>
        </a:fill>
      </a:tcStyle>
    </a:wholeTbl>
    <a:band2H>
      <a:tcTxStyle/>
      <a:tcStyle>
        <a:tcBdr/>
        <a:fill>
          <a:solidFill>
            <a:srgbClr val="FCE8EC"/>
          </a:solidFill>
        </a:fill>
      </a:tcStyle>
    </a:band2H>
    <a:firstCol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NeueLT Std"/>
          <a:ea typeface="HelveticaNeueLT Std"/>
          <a:cs typeface="HelveticaNeueLT Std"/>
        </a:font>
        <a:srgbClr val="43393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CEE3"/>
          </a:solidFill>
        </a:fill>
      </a:tcStyle>
    </a:wholeTbl>
    <a:band2H>
      <a:tcTxStyle/>
      <a:tcStyle>
        <a:tcBdr/>
        <a:fill>
          <a:solidFill>
            <a:srgbClr val="ECE8F2"/>
          </a:solidFill>
        </a:fill>
      </a:tcStyle>
    </a:band2H>
    <a:firstCol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NeueLT Std"/>
          <a:ea typeface="HelveticaNeueLT Std"/>
          <a:cs typeface="HelveticaNeueLT Std"/>
        </a:font>
        <a:srgbClr val="43393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NeueLT Std"/>
          <a:ea typeface="HelveticaNeueLT Std"/>
          <a:cs typeface="HelveticaNeueLT Std"/>
        </a:font>
        <a:srgbClr val="43393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33935"/>
              </a:solidFill>
              <a:prstDash val="solid"/>
              <a:round/>
            </a:ln>
          </a:top>
          <a:bottom>
            <a:ln w="25400" cap="flat">
              <a:solidFill>
                <a:srgbClr val="43393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33935"/>
              </a:solidFill>
              <a:prstDash val="solid"/>
              <a:round/>
            </a:ln>
          </a:top>
          <a:bottom>
            <a:ln w="25400" cap="flat">
              <a:solidFill>
                <a:srgbClr val="43393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NeueLT Std"/>
          <a:ea typeface="HelveticaNeueLT Std"/>
          <a:cs typeface="HelveticaNeueLT Std"/>
        </a:font>
        <a:srgbClr val="43393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CCC"/>
          </a:solidFill>
        </a:fill>
      </a:tcStyle>
    </a:wholeTbl>
    <a:band2H>
      <a:tcTxStyle/>
      <a:tcStyle>
        <a:tcBdr/>
        <a:fill>
          <a:solidFill>
            <a:srgbClr val="E8E7E7"/>
          </a:solidFill>
        </a:fill>
      </a:tcStyle>
    </a:band2H>
    <a:firstCol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33935"/>
          </a:solidFill>
        </a:fill>
      </a:tcStyle>
    </a:firstCol>
    <a:lastRow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33935"/>
          </a:solidFill>
        </a:fill>
      </a:tcStyle>
    </a:lastRow>
    <a:firstRow>
      <a:tcTxStyle b="on" i="off">
        <a:font>
          <a:latin typeface="HelveticaNeueLT Std"/>
          <a:ea typeface="HelveticaNeueLT Std"/>
          <a:cs typeface="HelveticaNeueLT St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3393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NeueLT Std"/>
          <a:ea typeface="HelveticaNeueLT Std"/>
          <a:cs typeface="HelveticaNeueLT Std"/>
        </a:font>
        <a:srgbClr val="433935"/>
      </a:tcTxStyle>
      <a:tcStyle>
        <a:tcBdr>
          <a:left>
            <a:ln w="12700" cap="flat">
              <a:solidFill>
                <a:srgbClr val="433935"/>
              </a:solidFill>
              <a:prstDash val="solid"/>
              <a:round/>
            </a:ln>
          </a:left>
          <a:right>
            <a:ln w="12700" cap="flat">
              <a:solidFill>
                <a:srgbClr val="433935"/>
              </a:solidFill>
              <a:prstDash val="solid"/>
              <a:round/>
            </a:ln>
          </a:right>
          <a:top>
            <a:ln w="12700" cap="flat">
              <a:solidFill>
                <a:srgbClr val="433935"/>
              </a:solidFill>
              <a:prstDash val="solid"/>
              <a:round/>
            </a:ln>
          </a:top>
          <a:bottom>
            <a:ln w="12700" cap="flat">
              <a:solidFill>
                <a:srgbClr val="433935"/>
              </a:solidFill>
              <a:prstDash val="solid"/>
              <a:round/>
            </a:ln>
          </a:bottom>
          <a:insideH>
            <a:ln w="12700" cap="flat">
              <a:solidFill>
                <a:srgbClr val="433935"/>
              </a:solidFill>
              <a:prstDash val="solid"/>
              <a:round/>
            </a:ln>
          </a:insideH>
          <a:insideV>
            <a:ln w="12700" cap="flat">
              <a:solidFill>
                <a:srgbClr val="433935"/>
              </a:solidFill>
              <a:prstDash val="solid"/>
              <a:round/>
            </a:ln>
          </a:insideV>
        </a:tcBdr>
        <a:fill>
          <a:solidFill>
            <a:srgbClr val="433935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NeueLT Std"/>
          <a:ea typeface="HelveticaNeueLT Std"/>
          <a:cs typeface="HelveticaNeueLT Std"/>
        </a:font>
        <a:srgbClr val="433935"/>
      </a:tcTxStyle>
      <a:tcStyle>
        <a:tcBdr>
          <a:left>
            <a:ln w="12700" cap="flat">
              <a:solidFill>
                <a:srgbClr val="433935"/>
              </a:solidFill>
              <a:prstDash val="solid"/>
              <a:round/>
            </a:ln>
          </a:left>
          <a:right>
            <a:ln w="12700" cap="flat">
              <a:solidFill>
                <a:srgbClr val="433935"/>
              </a:solidFill>
              <a:prstDash val="solid"/>
              <a:round/>
            </a:ln>
          </a:right>
          <a:top>
            <a:ln w="12700" cap="flat">
              <a:solidFill>
                <a:srgbClr val="433935"/>
              </a:solidFill>
              <a:prstDash val="solid"/>
              <a:round/>
            </a:ln>
          </a:top>
          <a:bottom>
            <a:ln w="12700" cap="flat">
              <a:solidFill>
                <a:srgbClr val="433935"/>
              </a:solidFill>
              <a:prstDash val="solid"/>
              <a:round/>
            </a:ln>
          </a:bottom>
          <a:insideH>
            <a:ln w="12700" cap="flat">
              <a:solidFill>
                <a:srgbClr val="433935"/>
              </a:solidFill>
              <a:prstDash val="solid"/>
              <a:round/>
            </a:ln>
          </a:insideH>
          <a:insideV>
            <a:ln w="12700" cap="flat">
              <a:solidFill>
                <a:srgbClr val="433935"/>
              </a:solidFill>
              <a:prstDash val="solid"/>
              <a:round/>
            </a:ln>
          </a:insideV>
        </a:tcBdr>
        <a:fill>
          <a:solidFill>
            <a:srgbClr val="433935">
              <a:alpha val="20000"/>
            </a:srgbClr>
          </a:solidFill>
        </a:fill>
      </a:tcStyle>
    </a:firstCol>
    <a:lastRow>
      <a:tcTxStyle b="on" i="off">
        <a:font>
          <a:latin typeface="HelveticaNeueLT Std"/>
          <a:ea typeface="HelveticaNeueLT Std"/>
          <a:cs typeface="HelveticaNeueLT Std"/>
        </a:font>
        <a:srgbClr val="433935"/>
      </a:tcTxStyle>
      <a:tcStyle>
        <a:tcBdr>
          <a:left>
            <a:ln w="12700" cap="flat">
              <a:solidFill>
                <a:srgbClr val="433935"/>
              </a:solidFill>
              <a:prstDash val="solid"/>
              <a:round/>
            </a:ln>
          </a:left>
          <a:right>
            <a:ln w="12700" cap="flat">
              <a:solidFill>
                <a:srgbClr val="433935"/>
              </a:solidFill>
              <a:prstDash val="solid"/>
              <a:round/>
            </a:ln>
          </a:right>
          <a:top>
            <a:ln w="50800" cap="flat">
              <a:solidFill>
                <a:srgbClr val="433935"/>
              </a:solidFill>
              <a:prstDash val="solid"/>
              <a:round/>
            </a:ln>
          </a:top>
          <a:bottom>
            <a:ln w="12700" cap="flat">
              <a:solidFill>
                <a:srgbClr val="433935"/>
              </a:solidFill>
              <a:prstDash val="solid"/>
              <a:round/>
            </a:ln>
          </a:bottom>
          <a:insideH>
            <a:ln w="12700" cap="flat">
              <a:solidFill>
                <a:srgbClr val="433935"/>
              </a:solidFill>
              <a:prstDash val="solid"/>
              <a:round/>
            </a:ln>
          </a:insideH>
          <a:insideV>
            <a:ln w="12700" cap="flat">
              <a:solidFill>
                <a:srgbClr val="43393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NeueLT Std"/>
          <a:ea typeface="HelveticaNeueLT Std"/>
          <a:cs typeface="HelveticaNeueLT Std"/>
        </a:font>
        <a:srgbClr val="433935"/>
      </a:tcTxStyle>
      <a:tcStyle>
        <a:tcBdr>
          <a:left>
            <a:ln w="12700" cap="flat">
              <a:solidFill>
                <a:srgbClr val="433935"/>
              </a:solidFill>
              <a:prstDash val="solid"/>
              <a:round/>
            </a:ln>
          </a:left>
          <a:right>
            <a:ln w="12700" cap="flat">
              <a:solidFill>
                <a:srgbClr val="433935"/>
              </a:solidFill>
              <a:prstDash val="solid"/>
              <a:round/>
            </a:ln>
          </a:right>
          <a:top>
            <a:ln w="12700" cap="flat">
              <a:solidFill>
                <a:srgbClr val="433935"/>
              </a:solidFill>
              <a:prstDash val="solid"/>
              <a:round/>
            </a:ln>
          </a:top>
          <a:bottom>
            <a:ln w="25400" cap="flat">
              <a:solidFill>
                <a:srgbClr val="433935"/>
              </a:solidFill>
              <a:prstDash val="solid"/>
              <a:round/>
            </a:ln>
          </a:bottom>
          <a:insideH>
            <a:ln w="12700" cap="flat">
              <a:solidFill>
                <a:srgbClr val="433935"/>
              </a:solidFill>
              <a:prstDash val="solid"/>
              <a:round/>
            </a:ln>
          </a:insideH>
          <a:insideV>
            <a:ln w="12700" cap="flat">
              <a:solidFill>
                <a:srgbClr val="43393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32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52730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918E8D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918E8D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918E8D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918E8D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918E8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8" y="260350"/>
            <a:ext cx="1619251" cy="63182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3357562"/>
            <a:ext cx="8229600" cy="2768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18E8D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918E8D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918E8D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918E8D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918E8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8" y="260350"/>
            <a:ext cx="1619251" cy="63182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8" y="260350"/>
            <a:ext cx="1619251" cy="63182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1412775"/>
            <a:ext cx="5111750" cy="47133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8" y="260350"/>
            <a:ext cx="1619251" cy="631825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1268759"/>
            <a:ext cx="5486401" cy="345881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4388" y="260350"/>
            <a:ext cx="1619251" cy="6318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68312" y="2060575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33935"/>
          </a:solidFill>
          <a:uFillTx/>
          <a:latin typeface="HelveticaNeueLT Std"/>
          <a:ea typeface="HelveticaNeueLT Std"/>
          <a:cs typeface="HelveticaNeueLT Std"/>
          <a:sym typeface="HelveticaNeueLT St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oter Placeholder 3"/>
          <p:cNvSpPr txBox="1"/>
          <p:nvPr/>
        </p:nvSpPr>
        <p:spPr>
          <a:xfrm>
            <a:off x="5841682" y="6308725"/>
            <a:ext cx="28041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600"/>
              </a:spcBef>
              <a:defRPr sz="1100" b="1">
                <a:solidFill>
                  <a:srgbClr val="DA291C"/>
                </a:solidFill>
              </a:defRPr>
            </a:lvl1pPr>
          </a:lstStyle>
          <a:p>
            <a:r>
              <a:t>haringey.gov.uk</a:t>
            </a:r>
          </a:p>
        </p:txBody>
      </p:sp>
      <p:pic>
        <p:nvPicPr>
          <p:cNvPr id="98" name="Picture Placeholder 3" descr="Picture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itle 1"/>
          <p:cNvSpPr txBox="1"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Creando y Debatiendo acerca de la Estrategia SEND</a:t>
            </a:r>
            <a:br/>
            <a:r>
              <a:t>Mary Jarrett, Jefa de Servicios Integrados SEND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ooter Placeholder 3"/>
          <p:cNvSpPr txBox="1"/>
          <p:nvPr/>
        </p:nvSpPr>
        <p:spPr>
          <a:xfrm>
            <a:off x="5841682" y="6308725"/>
            <a:ext cx="28041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600"/>
              </a:spcBef>
              <a:defRPr sz="1100" b="1">
                <a:solidFill>
                  <a:srgbClr val="DA291C"/>
                </a:solidFill>
              </a:defRPr>
            </a:lvl1pPr>
          </a:lstStyle>
          <a:p>
            <a:r>
              <a:t>haringey.gov.uk</a:t>
            </a:r>
          </a:p>
        </p:txBody>
      </p:sp>
      <p:sp>
        <p:nvSpPr>
          <p:cNvPr id="19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toca a usted.</a:t>
            </a:r>
          </a:p>
        </p:txBody>
      </p:sp>
      <p:pic>
        <p:nvPicPr>
          <p:cNvPr id="191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35" y="3357562"/>
            <a:ext cx="4943930" cy="2768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ooter Placeholder 3"/>
          <p:cNvSpPr txBox="1"/>
          <p:nvPr/>
        </p:nvSpPr>
        <p:spPr>
          <a:xfrm>
            <a:off x="5841682" y="6308725"/>
            <a:ext cx="28041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600"/>
              </a:spcBef>
              <a:defRPr sz="1100" b="1">
                <a:solidFill>
                  <a:srgbClr val="DA291C"/>
                </a:solidFill>
              </a:defRPr>
            </a:lvl1pPr>
          </a:lstStyle>
          <a:p>
            <a:r>
              <a:t>haringey.gov.uk</a:t>
            </a:r>
          </a:p>
        </p:txBody>
      </p:sp>
      <p:sp>
        <p:nvSpPr>
          <p:cNvPr id="102" name="Content Placeholder 1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lnSpc>
                <a:spcPct val="81000"/>
              </a:lnSpc>
              <a:spcBef>
                <a:spcPts val="500"/>
              </a:spcBef>
              <a:defRPr sz="2136"/>
            </a:pPr>
            <a:r>
              <a:t>Creando juntos un plan(Servicios de Educación, Servicios Sociales y Servicios de Asistencia Social, Niños(as), Gente Joven, Progenitores y Cuidadores.)</a:t>
            </a:r>
          </a:p>
          <a:p>
            <a:pPr marL="305180" indent="-305180" defTabSz="813816">
              <a:lnSpc>
                <a:spcPct val="81000"/>
              </a:lnSpc>
              <a:spcBef>
                <a:spcPts val="500"/>
              </a:spcBef>
              <a:defRPr sz="2136"/>
            </a:pPr>
            <a:r>
              <a:t>Durante los próximos 2 años, mientas trabajamos con empeño para mejorar los servicios y nos recuperamos del Covid</a:t>
            </a:r>
          </a:p>
          <a:p>
            <a:pPr marL="305180" indent="-305180" defTabSz="813816">
              <a:lnSpc>
                <a:spcPct val="81000"/>
              </a:lnSpc>
              <a:spcBef>
                <a:spcPts val="500"/>
              </a:spcBef>
              <a:defRPr sz="2136"/>
            </a:pPr>
            <a:r>
              <a:t>Para dedicar los próximos 2 años a desarrollar períodos más largos para la transformación de los servicios.</a:t>
            </a:r>
          </a:p>
        </p:txBody>
      </p:sp>
      <p:pic>
        <p:nvPicPr>
          <p:cNvPr id="103" name="Content Placeholder 5" descr="Content Placeholder 5"/>
          <p:cNvPicPr>
            <a:picLocks noChangeAspect="1"/>
          </p:cNvPicPr>
          <p:nvPr/>
        </p:nvPicPr>
        <p:blipFill>
          <a:blip r:embed="rId2"/>
          <a:srcRect l="25817" r="14843" b="1"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ooter Placeholder 3"/>
          <p:cNvSpPr txBox="1"/>
          <p:nvPr/>
        </p:nvSpPr>
        <p:spPr>
          <a:xfrm>
            <a:off x="5841682" y="6308725"/>
            <a:ext cx="28041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600"/>
              </a:spcBef>
              <a:defRPr sz="1100" b="1">
                <a:solidFill>
                  <a:srgbClr val="DA291C"/>
                </a:solidFill>
              </a:defRPr>
            </a:lvl1pPr>
          </a:lstStyle>
          <a:p>
            <a:r>
              <a:t>haringey.gov.uk</a:t>
            </a:r>
          </a:p>
        </p:txBody>
      </p:sp>
      <p:sp>
        <p:nvSpPr>
          <p:cNvPr id="106" name="Title 1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/>
          <a:lstStyle/>
          <a:p>
            <a:r>
              <a:t>Creando Consulta</a:t>
            </a:r>
          </a:p>
        </p:txBody>
      </p:sp>
      <p:pic>
        <p:nvPicPr>
          <p:cNvPr id="107" name="Content Placeholder 6" descr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1" y="2826891"/>
            <a:ext cx="4040189" cy="267591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 Placeholder 3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Próximos Pasos</a:t>
            </a:r>
          </a:p>
        </p:txBody>
      </p:sp>
      <p:grpSp>
        <p:nvGrpSpPr>
          <p:cNvPr id="124" name="Content Placeholder 2"/>
          <p:cNvGrpSpPr/>
          <p:nvPr/>
        </p:nvGrpSpPr>
        <p:grpSpPr>
          <a:xfrm>
            <a:off x="4645518" y="2226334"/>
            <a:ext cx="4040787" cy="3848368"/>
            <a:chOff x="0" y="69810"/>
            <a:chExt cx="4040786" cy="3848367"/>
          </a:xfrm>
        </p:grpSpPr>
        <p:grpSp>
          <p:nvGrpSpPr>
            <p:cNvPr id="111" name="Group"/>
            <p:cNvGrpSpPr/>
            <p:nvPr/>
          </p:nvGrpSpPr>
          <p:grpSpPr>
            <a:xfrm>
              <a:off x="0" y="69810"/>
              <a:ext cx="1924184" cy="1154511"/>
              <a:chOff x="0" y="0"/>
              <a:chExt cx="1924183" cy="1154509"/>
            </a:xfrm>
          </p:grpSpPr>
          <p:sp>
            <p:nvSpPr>
              <p:cNvPr id="109" name="Rectangle"/>
              <p:cNvSpPr/>
              <p:nvPr/>
            </p:nvSpPr>
            <p:spPr>
              <a:xfrm>
                <a:off x="0" y="0"/>
                <a:ext cx="1924183" cy="1154510"/>
              </a:xfrm>
              <a:prstGeom prst="rect">
                <a:avLst/>
              </a:prstGeom>
              <a:gradFill flip="none" rotWithShape="1">
                <a:gsLst>
                  <a:gs pos="0">
                    <a:srgbClr val="C22459"/>
                  </a:gs>
                  <a:gs pos="80000">
                    <a:srgbClr val="FF3075"/>
                  </a:gs>
                  <a:gs pos="100000">
                    <a:srgbClr val="FF317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" name="Creando algunas estrategias prioritarias a partir de las lecciones aprendidas y de informes previos"/>
              <p:cNvSpPr/>
              <p:nvPr/>
            </p:nvSpPr>
            <p:spPr>
              <a:xfrm>
                <a:off x="0" y="577254"/>
                <a:ext cx="19241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r>
                  <a:t>Creando algunas estrategias prioritarias a partir de las lecciones aprendidas y de informes previos</a:t>
                </a:r>
              </a:p>
            </p:txBody>
          </p:sp>
        </p:grpSp>
        <p:grpSp>
          <p:nvGrpSpPr>
            <p:cNvPr id="114" name="Group"/>
            <p:cNvGrpSpPr/>
            <p:nvPr/>
          </p:nvGrpSpPr>
          <p:grpSpPr>
            <a:xfrm>
              <a:off x="2116602" y="69810"/>
              <a:ext cx="1924185" cy="1154511"/>
              <a:chOff x="0" y="69810"/>
              <a:chExt cx="1924183" cy="1154509"/>
            </a:xfrm>
          </p:grpSpPr>
          <p:sp>
            <p:nvSpPr>
              <p:cNvPr id="112" name="Rectangle"/>
              <p:cNvSpPr/>
              <p:nvPr/>
            </p:nvSpPr>
            <p:spPr>
              <a:xfrm>
                <a:off x="0" y="69810"/>
                <a:ext cx="1924183" cy="1154511"/>
              </a:xfrm>
              <a:prstGeom prst="rect">
                <a:avLst/>
              </a:prstGeom>
              <a:gradFill flip="none" rotWithShape="1">
                <a:gsLst>
                  <a:gs pos="0">
                    <a:srgbClr val="C22459"/>
                  </a:gs>
                  <a:gs pos="80000">
                    <a:srgbClr val="FF3075"/>
                  </a:gs>
                  <a:gs pos="100000">
                    <a:srgbClr val="FF317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1000"/>
                  </a:spcBef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3" name="Bolletín remitido a todas las familias SEND de Haringey que se hayan suscrito (Junio 2021) y sobre la oferta Local"/>
              <p:cNvSpPr/>
              <p:nvPr/>
            </p:nvSpPr>
            <p:spPr>
              <a:xfrm>
                <a:off x="0" y="647065"/>
                <a:ext cx="19241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r>
                  <a:t>Bolletín remitido a todas las familias SEND de Haringey que se hayan suscrito (Junio 2021) y sobre la oferta Local</a:t>
                </a:r>
              </a:p>
            </p:txBody>
          </p:sp>
        </p:grpSp>
        <p:grpSp>
          <p:nvGrpSpPr>
            <p:cNvPr id="117" name="Group"/>
            <p:cNvGrpSpPr/>
            <p:nvPr/>
          </p:nvGrpSpPr>
          <p:grpSpPr>
            <a:xfrm>
              <a:off x="0" y="1416739"/>
              <a:ext cx="1924184" cy="1154510"/>
              <a:chOff x="0" y="69810"/>
              <a:chExt cx="1924183" cy="1154509"/>
            </a:xfrm>
          </p:grpSpPr>
          <p:sp>
            <p:nvSpPr>
              <p:cNvPr id="115" name="Rectangle"/>
              <p:cNvSpPr/>
              <p:nvPr/>
            </p:nvSpPr>
            <p:spPr>
              <a:xfrm>
                <a:off x="0" y="69810"/>
                <a:ext cx="1924183" cy="1154511"/>
              </a:xfrm>
              <a:prstGeom prst="rect">
                <a:avLst/>
              </a:prstGeom>
              <a:gradFill flip="none" rotWithShape="1">
                <a:gsLst>
                  <a:gs pos="0">
                    <a:srgbClr val="C22459"/>
                  </a:gs>
                  <a:gs pos="80000">
                    <a:srgbClr val="FF3075"/>
                  </a:gs>
                  <a:gs pos="100000">
                    <a:srgbClr val="FF317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1000"/>
                  </a:spcBef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6" name="Reuniones a ser mantenidas con las familias durante Junio y Julio - Remotas, en una gama de franjas horarias/ fechas"/>
              <p:cNvSpPr/>
              <p:nvPr/>
            </p:nvSpPr>
            <p:spPr>
              <a:xfrm>
                <a:off x="0" y="647065"/>
                <a:ext cx="19241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r>
                  <a:t>Reuniones a ser mantenidas con las familias durante Junio y Julio - Remotas, en una gama de franjas horarias/ fechas</a:t>
                </a:r>
              </a:p>
            </p:txBody>
          </p:sp>
        </p:grpSp>
        <p:grpSp>
          <p:nvGrpSpPr>
            <p:cNvPr id="120" name="Group"/>
            <p:cNvGrpSpPr/>
            <p:nvPr/>
          </p:nvGrpSpPr>
          <p:grpSpPr>
            <a:xfrm>
              <a:off x="2116602" y="1416739"/>
              <a:ext cx="1924185" cy="1154510"/>
              <a:chOff x="0" y="0"/>
              <a:chExt cx="1924183" cy="1154509"/>
            </a:xfrm>
          </p:grpSpPr>
          <p:sp>
            <p:nvSpPr>
              <p:cNvPr id="118" name="Rectangle"/>
              <p:cNvSpPr/>
              <p:nvPr/>
            </p:nvSpPr>
            <p:spPr>
              <a:xfrm>
                <a:off x="0" y="0"/>
                <a:ext cx="1924183" cy="1154510"/>
              </a:xfrm>
              <a:prstGeom prst="rect">
                <a:avLst/>
              </a:prstGeom>
              <a:gradFill flip="none" rotWithShape="1">
                <a:gsLst>
                  <a:gs pos="0">
                    <a:srgbClr val="C22459"/>
                  </a:gs>
                  <a:gs pos="80000">
                    <a:srgbClr val="FF3075"/>
                  </a:gs>
                  <a:gs pos="100000">
                    <a:srgbClr val="FF317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1000"/>
                  </a:spcBef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" name="Plan Estratégico con plazos para repasar los procesos de Gobierno en septiembre de 2021."/>
              <p:cNvSpPr/>
              <p:nvPr/>
            </p:nvSpPr>
            <p:spPr>
              <a:xfrm>
                <a:off x="0" y="577254"/>
                <a:ext cx="19241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r>
                  <a:t>Plan Estratégico con plazos para repasar los procesos de Gobierno en septiembre de 2021.</a:t>
                </a:r>
              </a:p>
            </p:txBody>
          </p:sp>
        </p:grpSp>
        <p:grpSp>
          <p:nvGrpSpPr>
            <p:cNvPr id="123" name="Group"/>
            <p:cNvGrpSpPr/>
            <p:nvPr/>
          </p:nvGrpSpPr>
          <p:grpSpPr>
            <a:xfrm>
              <a:off x="1058301" y="2763667"/>
              <a:ext cx="1924185" cy="1154511"/>
              <a:chOff x="0" y="0"/>
              <a:chExt cx="1924183" cy="1154509"/>
            </a:xfrm>
          </p:grpSpPr>
          <p:sp>
            <p:nvSpPr>
              <p:cNvPr id="121" name="Rectangle"/>
              <p:cNvSpPr/>
              <p:nvPr/>
            </p:nvSpPr>
            <p:spPr>
              <a:xfrm>
                <a:off x="0" y="0"/>
                <a:ext cx="1924183" cy="1154510"/>
              </a:xfrm>
              <a:prstGeom prst="rect">
                <a:avLst/>
              </a:prstGeom>
              <a:gradFill flip="none" rotWithShape="1">
                <a:gsLst>
                  <a:gs pos="0">
                    <a:srgbClr val="C22459"/>
                  </a:gs>
                  <a:gs pos="80000">
                    <a:srgbClr val="FF3075"/>
                  </a:gs>
                  <a:gs pos="100000">
                    <a:srgbClr val="FF317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1000"/>
                  </a:spcBef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" name="Publicación de la estrategia sobre la Oferta Local."/>
              <p:cNvSpPr/>
              <p:nvPr/>
            </p:nvSpPr>
            <p:spPr>
              <a:xfrm>
                <a:off x="0" y="577254"/>
                <a:ext cx="19241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r>
                  <a:t>Publicación de la estrategia sobre la Oferta Local.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ooter Placeholder 3"/>
          <p:cNvSpPr txBox="1"/>
          <p:nvPr/>
        </p:nvSpPr>
        <p:spPr>
          <a:xfrm>
            <a:off x="5841682" y="6308725"/>
            <a:ext cx="28041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600"/>
              </a:spcBef>
              <a:defRPr sz="1100" b="1">
                <a:solidFill>
                  <a:srgbClr val="DA291C"/>
                </a:solidFill>
              </a:defRPr>
            </a:lvl1pPr>
          </a:lstStyle>
          <a:p>
            <a:r>
              <a:t>haringey.gov.uk</a:t>
            </a:r>
          </a:p>
        </p:txBody>
      </p:sp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Trabajos ya realizados</a:t>
            </a:r>
          </a:p>
        </p:txBody>
      </p:sp>
      <p:grpSp>
        <p:nvGrpSpPr>
          <p:cNvPr id="134" name="Content Placeholder 2"/>
          <p:cNvGrpSpPr/>
          <p:nvPr/>
        </p:nvGrpSpPr>
        <p:grpSpPr>
          <a:xfrm>
            <a:off x="1819264" y="3369361"/>
            <a:ext cx="5505471" cy="2025002"/>
            <a:chOff x="0" y="0"/>
            <a:chExt cx="5505469" cy="2025001"/>
          </a:xfrm>
        </p:grpSpPr>
        <p:sp>
          <p:nvSpPr>
            <p:cNvPr id="128" name="Circle"/>
            <p:cNvSpPr/>
            <p:nvPr/>
          </p:nvSpPr>
          <p:spPr>
            <a:xfrm>
              <a:off x="493593" y="0"/>
              <a:ext cx="1544064" cy="1544063"/>
            </a:xfrm>
            <a:prstGeom prst="ellipse">
              <a:avLst/>
            </a:prstGeom>
            <a:solidFill>
              <a:srgbClr val="F9CE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129" name="Square"/>
            <p:cNvSpPr/>
            <p:nvPr/>
          </p:nvSpPr>
          <p:spPr>
            <a:xfrm>
              <a:off x="822655" y="329063"/>
              <a:ext cx="885938" cy="885938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130" name="INFORME SORPRENDENTE CREADO Y ACTUALIZADO, CON UN CLARO PLAN DE ACTUACION (aDJUNTO A LOS papeLES)."/>
            <p:cNvSpPr/>
            <p:nvPr/>
          </p:nvSpPr>
          <p:spPr>
            <a:xfrm>
              <a:off x="0" y="2025001"/>
              <a:ext cx="25312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577850">
                <a:lnSpc>
                  <a:spcPct val="90000"/>
                </a:lnSpc>
                <a:spcBef>
                  <a:spcPts val="500"/>
                </a:spcBef>
                <a:defRPr sz="1300" cap="all"/>
              </a:lvl1pPr>
            </a:lstStyle>
            <a:p>
              <a:r>
                <a:t>INFORME SORPRENDENTE CREADO Y ACTUALIZADO, CON UN CLARO PLAN DE ACTUACION (aDJUNTO A LOS papeLES).</a:t>
              </a:r>
            </a:p>
          </p:txBody>
        </p:sp>
        <p:sp>
          <p:nvSpPr>
            <p:cNvPr id="131" name="Circle"/>
            <p:cNvSpPr/>
            <p:nvPr/>
          </p:nvSpPr>
          <p:spPr>
            <a:xfrm>
              <a:off x="3467813" y="0"/>
              <a:ext cx="1544063" cy="1544063"/>
            </a:xfrm>
            <a:prstGeom prst="ellipse">
              <a:avLst/>
            </a:prstGeom>
            <a:solidFill>
              <a:srgbClr val="F9CE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132" name="Square"/>
            <p:cNvSpPr/>
            <p:nvPr/>
          </p:nvSpPr>
          <p:spPr>
            <a:xfrm>
              <a:off x="3796875" y="329063"/>
              <a:ext cx="885938" cy="885938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133" name="LECCIONES APRENDIDAS DE LAS QUEJAS; LIBERTAD DE INFORMACIÓN; PESQUISAS DE LOS MIEMBROS; DEFENSOR DEL PUEBLO."/>
            <p:cNvSpPr/>
            <p:nvPr/>
          </p:nvSpPr>
          <p:spPr>
            <a:xfrm>
              <a:off x="2974219" y="2025001"/>
              <a:ext cx="25312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577850">
                <a:lnSpc>
                  <a:spcPct val="90000"/>
                </a:lnSpc>
                <a:spcBef>
                  <a:spcPts val="500"/>
                </a:spcBef>
                <a:defRPr sz="1300" cap="all"/>
              </a:lvl1pPr>
            </a:lstStyle>
            <a:p>
              <a:r>
                <a:t>LECCIONES APRENDIDAS DE LAS QUEJAS; LIBERTAD DE INFORMACIÓN; PESQUISAS DE LOS MIEMBROS; DEFENSOR DEL PUEBLO.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oter Placeholder 3"/>
          <p:cNvSpPr txBox="1"/>
          <p:nvPr/>
        </p:nvSpPr>
        <p:spPr>
          <a:xfrm>
            <a:off x="5841682" y="6308725"/>
            <a:ext cx="28041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600"/>
              </a:spcBef>
              <a:defRPr sz="1100" b="1">
                <a:solidFill>
                  <a:srgbClr val="DA291C"/>
                </a:solidFill>
              </a:defRPr>
            </a:lvl1pPr>
          </a:lstStyle>
          <a:p>
            <a:r>
              <a:t>haringey.gov.uk</a:t>
            </a:r>
          </a:p>
        </p:txBody>
      </p:sp>
      <p:sp>
        <p:nvSpPr>
          <p:cNvPr id="137" name="Title 1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Escuchar y Aprender….</a:t>
            </a:r>
          </a:p>
        </p:txBody>
      </p:sp>
      <p:grpSp>
        <p:nvGrpSpPr>
          <p:cNvPr id="150" name="Content Placeholder 2"/>
          <p:cNvGrpSpPr/>
          <p:nvPr/>
        </p:nvGrpSpPr>
        <p:grpSpPr>
          <a:xfrm>
            <a:off x="4648200" y="1602408"/>
            <a:ext cx="4038600" cy="3767954"/>
            <a:chOff x="0" y="0"/>
            <a:chExt cx="4038600" cy="3767952"/>
          </a:xfrm>
        </p:grpSpPr>
        <p:sp>
          <p:nvSpPr>
            <p:cNvPr id="138" name="Line"/>
            <p:cNvSpPr/>
            <p:nvPr/>
          </p:nvSpPr>
          <p:spPr>
            <a:xfrm>
              <a:off x="0" y="0"/>
              <a:ext cx="4038600" cy="0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El apoyo no es lo suficientemente temprano…y a menudo, hay que luchar para obtenerlo."/>
            <p:cNvSpPr/>
            <p:nvPr/>
          </p:nvSpPr>
          <p:spPr>
            <a:xfrm>
              <a:off x="0" y="0"/>
              <a:ext cx="40386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909" tIns="41909" rIns="41909" bIns="41909" numCol="1" anchor="t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El apoyo no es lo suficientemente temprano…y a menudo, hay que luchar para obtenerlo.</a:t>
              </a:r>
            </a:p>
          </p:txBody>
        </p:sp>
        <p:sp>
          <p:nvSpPr>
            <p:cNvPr id="140" name="Line"/>
            <p:cNvSpPr/>
            <p:nvPr/>
          </p:nvSpPr>
          <p:spPr>
            <a:xfrm>
              <a:off x="0" y="753590"/>
              <a:ext cx="4038600" cy="1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Muchas familias no se sienten involucradas en los Planes SEND de sus hijos(as), y los planes individuales de los menores no están co-producidos."/>
            <p:cNvSpPr/>
            <p:nvPr/>
          </p:nvSpPr>
          <p:spPr>
            <a:xfrm>
              <a:off x="0" y="753590"/>
              <a:ext cx="4038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909" tIns="41909" rIns="41909" bIns="41909" numCol="1" anchor="t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Muchas familias no se sienten involucradas en los Planes SEND de sus hijos(as), y los planes individuales de los menores no están co-producidos.</a:t>
              </a:r>
            </a:p>
          </p:txBody>
        </p:sp>
        <p:sp>
          <p:nvSpPr>
            <p:cNvPr id="142" name="Line"/>
            <p:cNvSpPr/>
            <p:nvPr/>
          </p:nvSpPr>
          <p:spPr>
            <a:xfrm>
              <a:off x="0" y="1507181"/>
              <a:ext cx="4038600" cy="1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La comunicación no es buena, y elementos básicos tal como quién gestiona cada servicio, y los números de teléfono, no están listos para la publicación o disponibles."/>
            <p:cNvSpPr/>
            <p:nvPr/>
          </p:nvSpPr>
          <p:spPr>
            <a:xfrm>
              <a:off x="0" y="1507181"/>
              <a:ext cx="4038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909" tIns="41909" rIns="41909" bIns="41909" numCol="1" anchor="t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La comunicación no es buena, y elementos básicos tal como quién gestiona cada servicio, y los números de teléfono, no están listos para la publicación o disponibles.</a:t>
              </a:r>
            </a:p>
          </p:txBody>
        </p:sp>
        <p:sp>
          <p:nvSpPr>
            <p:cNvPr id="144" name="Line"/>
            <p:cNvSpPr/>
            <p:nvPr/>
          </p:nvSpPr>
          <p:spPr>
            <a:xfrm>
              <a:off x="0" y="2260772"/>
              <a:ext cx="4038600" cy="1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Las familias no siempre solicitan ayuda; el idioma y la comunicación pueden suponer barreras a la obtención de ayuda, y Haringey cuenta con comunidades diversas con una gama de necesidades - de forma que la forma de comunicarse a través de un canal  no r"/>
            <p:cNvSpPr/>
            <p:nvPr/>
          </p:nvSpPr>
          <p:spPr>
            <a:xfrm>
              <a:off x="0" y="2260772"/>
              <a:ext cx="4038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909" tIns="41909" rIns="41909" bIns="41909" numCol="1" anchor="t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Las familias no siempre solicitan ayuda; el idioma y la comunicación pueden suponer barreras a la obtención de ayuda, y Haringey cuenta con comunidades diversas con una gama de necesidades - de forma que la forma de comunicarse a través de un canal  no resultará efectivo.</a:t>
              </a:r>
            </a:p>
          </p:txBody>
        </p:sp>
        <p:sp>
          <p:nvSpPr>
            <p:cNvPr id="146" name="Line"/>
            <p:cNvSpPr/>
            <p:nvPr/>
          </p:nvSpPr>
          <p:spPr>
            <a:xfrm>
              <a:off x="0" y="3014363"/>
              <a:ext cx="4038600" cy="1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El Boletín y la Oferta Local necesitan ser revisados y repasados."/>
            <p:cNvSpPr/>
            <p:nvPr/>
          </p:nvSpPr>
          <p:spPr>
            <a:xfrm>
              <a:off x="0" y="3014363"/>
              <a:ext cx="4038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909" tIns="41909" rIns="41909" bIns="41909" numCol="1" anchor="t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El Boletín y la Oferta Local necesitan ser revisados y repasados.</a:t>
              </a:r>
            </a:p>
          </p:txBody>
        </p:sp>
        <p:sp>
          <p:nvSpPr>
            <p:cNvPr id="148" name="Line"/>
            <p:cNvSpPr/>
            <p:nvPr/>
          </p:nvSpPr>
          <p:spPr>
            <a:xfrm>
              <a:off x="0" y="3767952"/>
              <a:ext cx="4038600" cy="1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La preparación para la edad adulta no comienza lo suficientemente temprano, las rutas y los servicios no resultan claros, y los progenitores no saben qué es lo que está disponible ni cómo acceder a ello."/>
            <p:cNvSpPr/>
            <p:nvPr/>
          </p:nvSpPr>
          <p:spPr>
            <a:xfrm>
              <a:off x="0" y="3767952"/>
              <a:ext cx="4038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909" tIns="41909" rIns="41909" bIns="41909" numCol="1" anchor="t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La preparación para la edad adulta no comienza lo suficientemente temprano, las rutas y los servicios no resultan claros, y los progenitores no saben qué es lo que está disponible ni cómo acceder a ello.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3"/>
          <p:cNvSpPr txBox="1"/>
          <p:nvPr/>
        </p:nvSpPr>
        <p:spPr>
          <a:xfrm>
            <a:off x="5841682" y="6308725"/>
            <a:ext cx="28041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600"/>
              </a:spcBef>
              <a:defRPr sz="1100" b="1">
                <a:solidFill>
                  <a:srgbClr val="DA291C"/>
                </a:solidFill>
              </a:defRPr>
            </a:lvl1pPr>
          </a:lstStyle>
          <a:p>
            <a:r>
              <a:t>haringey.gov.uk</a:t>
            </a:r>
          </a:p>
        </p:txBody>
      </p:sp>
      <p:sp>
        <p:nvSpPr>
          <p:cNvPr id="153" name="Title 1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5 Prioridades</a:t>
            </a:r>
          </a:p>
        </p:txBody>
      </p:sp>
      <p:grpSp>
        <p:nvGrpSpPr>
          <p:cNvPr id="164" name="Content Placeholder 2"/>
          <p:cNvGrpSpPr/>
          <p:nvPr/>
        </p:nvGrpSpPr>
        <p:grpSpPr>
          <a:xfrm>
            <a:off x="4648200" y="1600752"/>
            <a:ext cx="4038600" cy="3619887"/>
            <a:chOff x="0" y="0"/>
            <a:chExt cx="4038600" cy="3619886"/>
          </a:xfrm>
        </p:grpSpPr>
        <p:sp>
          <p:nvSpPr>
            <p:cNvPr id="154" name="Line"/>
            <p:cNvSpPr/>
            <p:nvPr/>
          </p:nvSpPr>
          <p:spPr>
            <a:xfrm>
              <a:off x="0" y="0"/>
              <a:ext cx="4038600" cy="0"/>
            </a:xfrm>
            <a:prstGeom prst="line">
              <a:avLst/>
            </a:prstGeom>
            <a:gradFill flip="none" rotWithShape="1">
              <a:gsLst>
                <a:gs pos="0">
                  <a:srgbClr val="007971"/>
                </a:gs>
                <a:gs pos="80000">
                  <a:srgbClr val="009F94"/>
                </a:gs>
                <a:gs pos="100000">
                  <a:srgbClr val="009F95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Prioridad 1:  Prestaremos apoyo a los menores a las más pronta oportunidad, para acceder a la intervención que necesiten para alcanzar logros y florecer."/>
            <p:cNvSpPr/>
            <p:nvPr/>
          </p:nvSpPr>
          <p:spPr>
            <a:xfrm>
              <a:off x="0" y="0"/>
              <a:ext cx="40386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339" tIns="53339" rIns="53339" bIns="53339" numCol="1" anchor="t">
              <a:spAutoFit/>
            </a:bodyPr>
            <a:lstStyle>
              <a:lvl1pPr defTabSz="622300">
                <a:lnSpc>
                  <a:spcPct val="90000"/>
                </a:lnSpc>
                <a:spcBef>
                  <a:spcPts val="500"/>
                </a:spcBef>
                <a:defRPr sz="1400" b="1"/>
              </a:lvl1pPr>
            </a:lstStyle>
            <a:p>
              <a:r>
                <a:t>Prioridad 1:  Prestaremos apoyo a los menores a las más pronta oportunidad, para acceder a la intervención que necesiten para alcanzar logros y florecer.</a:t>
              </a:r>
            </a:p>
          </p:txBody>
        </p:sp>
        <p:sp>
          <p:nvSpPr>
            <p:cNvPr id="156" name="Line"/>
            <p:cNvSpPr/>
            <p:nvPr/>
          </p:nvSpPr>
          <p:spPr>
            <a:xfrm>
              <a:off x="0" y="904971"/>
              <a:ext cx="4038600" cy="1"/>
            </a:xfrm>
            <a:prstGeom prst="line">
              <a:avLst/>
            </a:prstGeom>
            <a:gradFill flip="none" rotWithShape="1">
              <a:gsLst>
                <a:gs pos="0">
                  <a:srgbClr val="007971"/>
                </a:gs>
                <a:gs pos="80000">
                  <a:srgbClr val="009F94"/>
                </a:gs>
                <a:gs pos="100000">
                  <a:srgbClr val="009F95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Prioridad 2: En la medida de lo posible, satisfaremos las necesidades de los menores de Haringey, en Haringey."/>
            <p:cNvSpPr/>
            <p:nvPr/>
          </p:nvSpPr>
          <p:spPr>
            <a:xfrm>
              <a:off x="0" y="904971"/>
              <a:ext cx="4038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339" tIns="53339" rIns="53339" bIns="53339" numCol="1" anchor="t">
              <a:spAutoFit/>
            </a:bodyPr>
            <a:lstStyle>
              <a:lvl1pPr defTabSz="622300">
                <a:lnSpc>
                  <a:spcPct val="90000"/>
                </a:lnSpc>
                <a:spcBef>
                  <a:spcPts val="500"/>
                </a:spcBef>
                <a:defRPr sz="1400" b="1"/>
              </a:lvl1pPr>
            </a:lstStyle>
            <a:p>
              <a:r>
                <a:t>Prioridad 2: En la medida de lo posible, satisfaremos las necesidades de los menores de Haringey, en Haringey.</a:t>
              </a:r>
            </a:p>
          </p:txBody>
        </p:sp>
        <p:sp>
          <p:nvSpPr>
            <p:cNvPr id="158" name="Line"/>
            <p:cNvSpPr/>
            <p:nvPr/>
          </p:nvSpPr>
          <p:spPr>
            <a:xfrm>
              <a:off x="0" y="1809943"/>
              <a:ext cx="4038600" cy="1"/>
            </a:xfrm>
            <a:prstGeom prst="line">
              <a:avLst/>
            </a:prstGeom>
            <a:gradFill flip="none" rotWithShape="1">
              <a:gsLst>
                <a:gs pos="0">
                  <a:srgbClr val="007971"/>
                </a:gs>
                <a:gs pos="80000">
                  <a:srgbClr val="009F94"/>
                </a:gs>
                <a:gs pos="100000">
                  <a:srgbClr val="009F95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Prioridad 3: Proporcionaremos una oferta local a niños(as) y familias, que les permitan acceso a opciones y a los servicios que satisfacen sus necesidades."/>
            <p:cNvSpPr/>
            <p:nvPr/>
          </p:nvSpPr>
          <p:spPr>
            <a:xfrm>
              <a:off x="0" y="1809943"/>
              <a:ext cx="4038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339" tIns="53339" rIns="53339" bIns="53339" numCol="1" anchor="t">
              <a:spAutoFit/>
            </a:bodyPr>
            <a:lstStyle>
              <a:lvl1pPr defTabSz="622300">
                <a:lnSpc>
                  <a:spcPct val="90000"/>
                </a:lnSpc>
                <a:spcBef>
                  <a:spcPts val="500"/>
                </a:spcBef>
                <a:defRPr sz="1400" b="1"/>
              </a:lvl1pPr>
            </a:lstStyle>
            <a:p>
              <a:r>
                <a:t>Prioridad 3: Proporcionaremos una oferta local a niños(as) y familias, que les permitan acceso a opciones y a los servicios que satisfacen sus necesidades.</a:t>
              </a:r>
            </a:p>
          </p:txBody>
        </p:sp>
        <p:sp>
          <p:nvSpPr>
            <p:cNvPr id="160" name="Line"/>
            <p:cNvSpPr/>
            <p:nvPr/>
          </p:nvSpPr>
          <p:spPr>
            <a:xfrm>
              <a:off x="0" y="2714915"/>
              <a:ext cx="4038600" cy="1"/>
            </a:xfrm>
            <a:prstGeom prst="line">
              <a:avLst/>
            </a:prstGeom>
            <a:gradFill flip="none" rotWithShape="1">
              <a:gsLst>
                <a:gs pos="0">
                  <a:srgbClr val="007971"/>
                </a:gs>
                <a:gs pos="80000">
                  <a:srgbClr val="009F94"/>
                </a:gs>
                <a:gs pos="100000">
                  <a:srgbClr val="009F95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Prioridad 4: Perseguiremos de forma activa oportunidades para trabajar con nuestros hijos(as), gente joven y familias, bajo un modelo de co-producción."/>
            <p:cNvSpPr/>
            <p:nvPr/>
          </p:nvSpPr>
          <p:spPr>
            <a:xfrm>
              <a:off x="0" y="2714915"/>
              <a:ext cx="4038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339" tIns="53339" rIns="53339" bIns="53339" numCol="1" anchor="t">
              <a:spAutoFit/>
            </a:bodyPr>
            <a:lstStyle>
              <a:lvl1pPr defTabSz="622300">
                <a:lnSpc>
                  <a:spcPct val="90000"/>
                </a:lnSpc>
                <a:spcBef>
                  <a:spcPts val="500"/>
                </a:spcBef>
                <a:defRPr sz="1400" b="1"/>
              </a:lvl1pPr>
            </a:lstStyle>
            <a:p>
              <a:r>
                <a:t>Prioridad 4: Perseguiremos de forma activa oportunidades para trabajar con nuestros hijos(as), gente joven y familias, bajo un modelo de co-producción.</a:t>
              </a:r>
            </a:p>
          </p:txBody>
        </p:sp>
        <p:sp>
          <p:nvSpPr>
            <p:cNvPr id="162" name="Line"/>
            <p:cNvSpPr/>
            <p:nvPr/>
          </p:nvSpPr>
          <p:spPr>
            <a:xfrm>
              <a:off x="0" y="3619886"/>
              <a:ext cx="4038600" cy="1"/>
            </a:xfrm>
            <a:prstGeom prst="line">
              <a:avLst/>
            </a:prstGeom>
            <a:gradFill flip="none" rotWithShape="1">
              <a:gsLst>
                <a:gs pos="0">
                  <a:srgbClr val="007971"/>
                </a:gs>
                <a:gs pos="80000">
                  <a:srgbClr val="009F94"/>
                </a:gs>
                <a:gs pos="100000">
                  <a:srgbClr val="009F95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Prioridad 5: Prepararemos a nuestros hijos(as) para sus vidas adultas, y prestaremos apoyo a su transición."/>
            <p:cNvSpPr/>
            <p:nvPr/>
          </p:nvSpPr>
          <p:spPr>
            <a:xfrm>
              <a:off x="0" y="3619886"/>
              <a:ext cx="4038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339" tIns="53339" rIns="53339" bIns="53339" numCol="1" anchor="t">
              <a:spAutoFit/>
            </a:bodyPr>
            <a:lstStyle>
              <a:lvl1pPr defTabSz="622300">
                <a:lnSpc>
                  <a:spcPct val="90000"/>
                </a:lnSpc>
                <a:spcBef>
                  <a:spcPts val="500"/>
                </a:spcBef>
                <a:defRPr sz="1400" b="1"/>
              </a:lvl1pPr>
            </a:lstStyle>
            <a:p>
              <a:r>
                <a:t>Prioridad 5: Prepararemos a nuestros hijos(as) para sus vidas adultas, y prestaremos apoyo a su transición.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ooter Placeholder 3"/>
          <p:cNvSpPr txBox="1"/>
          <p:nvPr/>
        </p:nvSpPr>
        <p:spPr>
          <a:xfrm>
            <a:off x="5841682" y="6308725"/>
            <a:ext cx="28041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600"/>
              </a:spcBef>
              <a:defRPr sz="1100" b="1">
                <a:solidFill>
                  <a:srgbClr val="DA291C"/>
                </a:solidFill>
              </a:defRPr>
            </a:lvl1pPr>
          </a:lstStyle>
          <a:p>
            <a:r>
              <a:t>haringey.gov.uk</a:t>
            </a:r>
          </a:p>
        </p:txBody>
      </p:sp>
      <p:sp>
        <p:nvSpPr>
          <p:cNvPr id="167" name="Title 1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3 preguntas a las familias</a:t>
            </a:r>
          </a:p>
        </p:txBody>
      </p:sp>
      <p:grpSp>
        <p:nvGrpSpPr>
          <p:cNvPr id="177" name="Content Placeholder 2"/>
          <p:cNvGrpSpPr/>
          <p:nvPr/>
        </p:nvGrpSpPr>
        <p:grpSpPr>
          <a:xfrm>
            <a:off x="4648200" y="1600751"/>
            <a:ext cx="4038600" cy="4524859"/>
            <a:chOff x="0" y="0"/>
            <a:chExt cx="4038600" cy="4524857"/>
          </a:xfrm>
        </p:grpSpPr>
        <p:sp>
          <p:nvSpPr>
            <p:cNvPr id="168" name="Rounded Rectangle"/>
            <p:cNvSpPr/>
            <p:nvPr/>
          </p:nvSpPr>
          <p:spPr>
            <a:xfrm>
              <a:off x="0" y="0"/>
              <a:ext cx="4038600" cy="1292816"/>
            </a:xfrm>
            <a:prstGeom prst="roundRect">
              <a:avLst>
                <a:gd name="adj" fmla="val 10000"/>
              </a:avLst>
            </a:prstGeom>
            <a:solidFill>
              <a:srgbClr val="CADE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  <p:sp>
          <p:nvSpPr>
            <p:cNvPr id="169" name="Square"/>
            <p:cNvSpPr/>
            <p:nvPr/>
          </p:nvSpPr>
          <p:spPr>
            <a:xfrm>
              <a:off x="391077" y="290883"/>
              <a:ext cx="711049" cy="71105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  <p:sp>
          <p:nvSpPr>
            <p:cNvPr id="170" name="¿Son éstas las prioridades correctas?"/>
            <p:cNvSpPr/>
            <p:nvPr/>
          </p:nvSpPr>
          <p:spPr>
            <a:xfrm>
              <a:off x="1493203" y="646407"/>
              <a:ext cx="254539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36822" tIns="136822" rIns="136822" bIns="136822" numCol="1" anchor="ctr">
              <a:spAutoFit/>
            </a:bodyPr>
            <a:lstStyle>
              <a:lvl1pPr defTabSz="622300">
                <a:spcBef>
                  <a:spcPts val="500"/>
                </a:spcBef>
                <a:defRPr sz="1400"/>
              </a:lvl1pPr>
            </a:lstStyle>
            <a:p>
              <a:r>
                <a:t>¿Son éstas las prioridades correctas?</a:t>
              </a:r>
            </a:p>
          </p:txBody>
        </p:sp>
        <p:sp>
          <p:nvSpPr>
            <p:cNvPr id="171" name="Rounded Rectangle"/>
            <p:cNvSpPr/>
            <p:nvPr/>
          </p:nvSpPr>
          <p:spPr>
            <a:xfrm>
              <a:off x="0" y="1616021"/>
              <a:ext cx="4038600" cy="1292816"/>
            </a:xfrm>
            <a:prstGeom prst="roundRect">
              <a:avLst>
                <a:gd name="adj" fmla="val 10000"/>
              </a:avLst>
            </a:prstGeom>
            <a:solidFill>
              <a:srgbClr val="CADE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  <p:sp>
          <p:nvSpPr>
            <p:cNvPr id="172" name="Square"/>
            <p:cNvSpPr/>
            <p:nvPr/>
          </p:nvSpPr>
          <p:spPr>
            <a:xfrm>
              <a:off x="391077" y="1906904"/>
              <a:ext cx="711049" cy="711050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  <p:sp>
          <p:nvSpPr>
            <p:cNvPr id="173" name="Díganos qué es lo que nos hemos olvidado."/>
            <p:cNvSpPr/>
            <p:nvPr/>
          </p:nvSpPr>
          <p:spPr>
            <a:xfrm>
              <a:off x="1493203" y="2262428"/>
              <a:ext cx="254539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36822" tIns="136822" rIns="136822" bIns="136822" numCol="1" anchor="ctr">
              <a:spAutoFit/>
            </a:bodyPr>
            <a:lstStyle>
              <a:lvl1pPr defTabSz="622300">
                <a:spcBef>
                  <a:spcPts val="500"/>
                </a:spcBef>
                <a:defRPr sz="1400"/>
              </a:lvl1pPr>
            </a:lstStyle>
            <a:p>
              <a:r>
                <a:t>Díganos qué es lo que nos hemos olvidado.</a:t>
              </a:r>
            </a:p>
          </p:txBody>
        </p:sp>
        <p:sp>
          <p:nvSpPr>
            <p:cNvPr id="174" name="Rounded Rectangle"/>
            <p:cNvSpPr/>
            <p:nvPr/>
          </p:nvSpPr>
          <p:spPr>
            <a:xfrm>
              <a:off x="0" y="3232041"/>
              <a:ext cx="4038600" cy="1292817"/>
            </a:xfrm>
            <a:prstGeom prst="roundRect">
              <a:avLst>
                <a:gd name="adj" fmla="val 10000"/>
              </a:avLst>
            </a:prstGeom>
            <a:solidFill>
              <a:srgbClr val="CADE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  <p:sp>
          <p:nvSpPr>
            <p:cNvPr id="175" name="Square"/>
            <p:cNvSpPr/>
            <p:nvPr/>
          </p:nvSpPr>
          <p:spPr>
            <a:xfrm>
              <a:off x="391077" y="3522925"/>
              <a:ext cx="711049" cy="711050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  <p:sp>
          <p:nvSpPr>
            <p:cNvPr id="176" name="¿Cuál de éstas sería la prioridad más importante para usted o el niño(a) o persona joven a la que usted presta asistencia?"/>
            <p:cNvSpPr/>
            <p:nvPr/>
          </p:nvSpPr>
          <p:spPr>
            <a:xfrm>
              <a:off x="1493203" y="3878448"/>
              <a:ext cx="254539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36822" tIns="136822" rIns="136822" bIns="136822" numCol="1" anchor="ctr">
              <a:spAutoFit/>
            </a:bodyPr>
            <a:lstStyle>
              <a:lvl1pPr defTabSz="622300">
                <a:spcBef>
                  <a:spcPts val="500"/>
                </a:spcBef>
                <a:defRPr sz="1400"/>
              </a:lvl1pPr>
            </a:lstStyle>
            <a:p>
              <a:r>
                <a:t>¿Cuál de éstas sería la prioridad más importante para usted o el niño(a) o persona joven a la que usted presta asistencia?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ooter Placeholder 3"/>
          <p:cNvSpPr txBox="1"/>
          <p:nvPr/>
        </p:nvSpPr>
        <p:spPr>
          <a:xfrm>
            <a:off x="5841682" y="6308725"/>
            <a:ext cx="28041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600"/>
              </a:spcBef>
              <a:defRPr sz="1100" b="1">
                <a:solidFill>
                  <a:srgbClr val="DA291C"/>
                </a:solidFill>
              </a:defRPr>
            </a:lvl1pPr>
          </a:lstStyle>
          <a:p>
            <a:r>
              <a:t>haringey.gov.uk</a:t>
            </a:r>
          </a:p>
        </p:txBody>
      </p:sp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1979"/>
            </a:lvl1pPr>
          </a:lstStyle>
          <a:p>
            <a:r>
              <a:t>¿De qué forma le haremos partícipe a usted?</a:t>
            </a:r>
          </a:p>
        </p:txBody>
      </p:sp>
      <p:pic>
        <p:nvPicPr>
          <p:cNvPr id="181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757" b="2757"/>
          <a:stretch>
            <a:fillRect/>
          </a:stretch>
        </p:blipFill>
        <p:spPr>
          <a:xfrm>
            <a:off x="1792288" y="1268412"/>
            <a:ext cx="5486401" cy="3459164"/>
          </a:xfrm>
          <a:prstGeom prst="rect">
            <a:avLst/>
          </a:prstGeom>
        </p:spPr>
      </p:pic>
      <p:sp>
        <p:nvSpPr>
          <p:cNvPr id="182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200"/>
              </a:spcBef>
              <a:defRPr sz="1100"/>
            </a:pPr>
            <a:r>
              <a:t>4 sesiones con Markfield: 14</a:t>
            </a:r>
            <a:r>
              <a:rPr baseline="30000"/>
              <a:t> </a:t>
            </a:r>
            <a:r>
              <a:t> de junio 10:00-11:00 horas; 16 de junio 18:00-19:00 horas; 5 y 7 de julio  17:30-19:00 horas</a:t>
            </a:r>
          </a:p>
          <a:p>
            <a:pPr>
              <a:lnSpc>
                <a:spcPct val="90000"/>
              </a:lnSpc>
              <a:spcBef>
                <a:spcPts val="200"/>
              </a:spcBef>
              <a:defRPr sz="1100"/>
            </a:pPr>
            <a:r>
              <a:t>Boletín SEND y Oferta Local</a:t>
            </a:r>
          </a:p>
          <a:p>
            <a:pPr>
              <a:lnSpc>
                <a:spcPct val="90000"/>
              </a:lnSpc>
              <a:spcBef>
                <a:spcPts val="200"/>
              </a:spcBef>
              <a:defRPr sz="1100"/>
            </a:pPr>
            <a:r>
              <a:t>Todos los Comentarios a ser remitidos a SENDstrategy@Haringey.gov.uk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ooter Placeholder 3"/>
          <p:cNvSpPr txBox="1"/>
          <p:nvPr/>
        </p:nvSpPr>
        <p:spPr>
          <a:xfrm>
            <a:off x="5841682" y="6308725"/>
            <a:ext cx="28041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600"/>
              </a:spcBef>
              <a:defRPr sz="1100" b="1">
                <a:solidFill>
                  <a:srgbClr val="DA291C"/>
                </a:solidFill>
              </a:defRPr>
            </a:lvl1pPr>
          </a:lstStyle>
          <a:p>
            <a:r>
              <a:t>haringey.gov.uk</a:t>
            </a:r>
          </a:p>
        </p:txBody>
      </p:sp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700"/>
            </a:lvl1pPr>
          </a:lstStyle>
          <a:p>
            <a:r>
              <a:t>Plan estratégico a ser creado a partir del ejercicio de consulta.</a:t>
            </a:r>
          </a:p>
        </p:txBody>
      </p:sp>
      <p:pic>
        <p:nvPicPr>
          <p:cNvPr id="186" name="Picture Placeholder 5" descr="Picture Placeholder 5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818" b="1817"/>
          <a:stretch>
            <a:fillRect/>
          </a:stretch>
        </p:blipFill>
        <p:spPr>
          <a:xfrm>
            <a:off x="1792288" y="1268412"/>
            <a:ext cx="5486401" cy="3459164"/>
          </a:xfrm>
          <a:prstGeom prst="rect">
            <a:avLst/>
          </a:prstGeom>
        </p:spPr>
      </p:pic>
      <p:sp>
        <p:nvSpPr>
          <p:cNvPr id="187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13816">
              <a:lnSpc>
                <a:spcPct val="90000"/>
              </a:lnSpc>
              <a:spcBef>
                <a:spcPts val="200"/>
              </a:spcBef>
              <a:defRPr sz="1068"/>
            </a:pPr>
            <a:r>
              <a:t>Medidas de resultado de los efectos a ser incluidas con tarjetas de puntuación para fines de supervisión.</a:t>
            </a:r>
          </a:p>
          <a:p>
            <a:pPr defTabSz="813816">
              <a:lnSpc>
                <a:spcPct val="90000"/>
              </a:lnSpc>
              <a:spcBef>
                <a:spcPts val="200"/>
              </a:spcBef>
              <a:defRPr sz="1068"/>
            </a:pPr>
            <a:r>
              <a:t>Planes detallados para situarse por debajo de cada una de las 5 prioridades identificadas de modo que a todas las partes, les resulten claras las acciones y responsabilidades.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 Standard1">
  <a:themeElements>
    <a:clrScheme name="Presentation Standard1">
      <a:dk1>
        <a:srgbClr val="433935"/>
      </a:dk1>
      <a:lt1>
        <a:srgbClr val="FFFFFF"/>
      </a:lt1>
      <a:dk2>
        <a:srgbClr val="A7A7A7"/>
      </a:dk2>
      <a:lt2>
        <a:srgbClr val="535353"/>
      </a:lt2>
      <a:accent1>
        <a:srgbClr val="00A499"/>
      </a:accent1>
      <a:accent2>
        <a:srgbClr val="009CDE"/>
      </a:accent2>
      <a:accent3>
        <a:srgbClr val="EF4A81"/>
      </a:accent3>
      <a:accent4>
        <a:srgbClr val="E57200"/>
      </a:accent4>
      <a:accent5>
        <a:srgbClr val="78BE20"/>
      </a:accent5>
      <a:accent6>
        <a:srgbClr val="8246AF"/>
      </a:accent6>
      <a:hlink>
        <a:srgbClr val="0000FF"/>
      </a:hlink>
      <a:folHlink>
        <a:srgbClr val="FF00FF"/>
      </a:folHlink>
    </a:clrScheme>
    <a:fontScheme name="Presentation Standard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resentation Standard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33935"/>
            </a:solidFill>
            <a:effectLst/>
            <a:uFillTx/>
            <a:latin typeface="HelveticaNeueLT Std"/>
            <a:ea typeface="HelveticaNeueLT Std"/>
            <a:cs typeface="HelveticaNeueLT Std"/>
            <a:sym typeface="HelveticaNeueLT St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33935"/>
            </a:solidFill>
            <a:effectLst/>
            <a:uFillTx/>
            <a:latin typeface="HelveticaNeueLT Std"/>
            <a:ea typeface="HelveticaNeueLT Std"/>
            <a:cs typeface="HelveticaNeueLT Std"/>
            <a:sym typeface="HelveticaNeueLT St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 Standard1">
  <a:themeElements>
    <a:clrScheme name="Presentation Standard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499"/>
      </a:accent1>
      <a:accent2>
        <a:srgbClr val="009CDE"/>
      </a:accent2>
      <a:accent3>
        <a:srgbClr val="EF4A81"/>
      </a:accent3>
      <a:accent4>
        <a:srgbClr val="E57200"/>
      </a:accent4>
      <a:accent5>
        <a:srgbClr val="78BE20"/>
      </a:accent5>
      <a:accent6>
        <a:srgbClr val="8246AF"/>
      </a:accent6>
      <a:hlink>
        <a:srgbClr val="0000FF"/>
      </a:hlink>
      <a:folHlink>
        <a:srgbClr val="FF00FF"/>
      </a:folHlink>
    </a:clrScheme>
    <a:fontScheme name="Presentation Standard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resentation Standard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33935"/>
            </a:solidFill>
            <a:effectLst/>
            <a:uFillTx/>
            <a:latin typeface="HelveticaNeueLT Std"/>
            <a:ea typeface="HelveticaNeueLT Std"/>
            <a:cs typeface="HelveticaNeueLT Std"/>
            <a:sym typeface="HelveticaNeueLT St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33935"/>
            </a:solidFill>
            <a:effectLst/>
            <a:uFillTx/>
            <a:latin typeface="HelveticaNeueLT Std"/>
            <a:ea typeface="HelveticaNeueLT Std"/>
            <a:cs typeface="HelveticaNeueLT Std"/>
            <a:sym typeface="HelveticaNeueLT St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 Standard1</vt:lpstr>
      <vt:lpstr>PowerPoint Presentation</vt:lpstr>
      <vt:lpstr>PowerPoint Presentation</vt:lpstr>
      <vt:lpstr>PowerPoint Presentation</vt:lpstr>
      <vt:lpstr>Trabajos ya realizados</vt:lpstr>
      <vt:lpstr>PowerPoint Presentation</vt:lpstr>
      <vt:lpstr>PowerPoint Presentation</vt:lpstr>
      <vt:lpstr>PowerPoint Presentation</vt:lpstr>
      <vt:lpstr>¿De qué forma le haremos partícipe a usted?</vt:lpstr>
      <vt:lpstr>Plan estratégico a ser creado a partir del ejercicio de consulta.</vt:lpstr>
      <vt:lpstr>Le toca a usted.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Tailor Vijendra</dc:creator>
  <cp:lastModifiedBy>Alena Lerari</cp:lastModifiedBy>
  <cp:revision>1</cp:revision>
  <dcterms:modified xsi:type="dcterms:W3CDTF">2021-07-26T10:47:25Z</dcterms:modified>
</cp:coreProperties>
</file>